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12192000"/>
  <p:embeddedFontLst>
    <p:embeddedFont>
      <p:font typeface="Montserrat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gHkLSZz8Q1fn/gkE8fVJpPQgJTr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regular.fntdata"/><Relationship Id="rId10" Type="http://schemas.openxmlformats.org/officeDocument/2006/relationships/slide" Target="slides/slide6.xml"/><Relationship Id="rId13" Type="http://schemas.openxmlformats.org/officeDocument/2006/relationships/font" Target="fonts/Montserrat-italic.fntdata"/><Relationship Id="rId12" Type="http://schemas.openxmlformats.org/officeDocument/2006/relationships/font" Target="fonts/Montserrat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font" Target="fonts/Montserrat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" name="Google Shape;3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1" name="Google Shape;51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5" name="Google Shape;175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Relationship Id="rId4" Type="http://schemas.openxmlformats.org/officeDocument/2006/relationships/image" Target="../media/image19.jpg"/><Relationship Id="rId5" Type="http://schemas.openxmlformats.org/officeDocument/2006/relationships/image" Target="../media/image2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Relationship Id="rId4" Type="http://schemas.openxmlformats.org/officeDocument/2006/relationships/image" Target="../media/image5.png"/><Relationship Id="rId9" Type="http://schemas.openxmlformats.org/officeDocument/2006/relationships/image" Target="../media/image16.png"/><Relationship Id="rId5" Type="http://schemas.openxmlformats.org/officeDocument/2006/relationships/image" Target="../media/image11.png"/><Relationship Id="rId6" Type="http://schemas.openxmlformats.org/officeDocument/2006/relationships/image" Target="../media/image4.png"/><Relationship Id="rId7" Type="http://schemas.openxmlformats.org/officeDocument/2006/relationships/image" Target="../media/image1.png"/><Relationship Id="rId8" Type="http://schemas.openxmlformats.org/officeDocument/2006/relationships/image" Target="../media/image1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Relationship Id="rId4" Type="http://schemas.openxmlformats.org/officeDocument/2006/relationships/image" Target="../media/image13.png"/><Relationship Id="rId5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Relationship Id="rId4" Type="http://schemas.openxmlformats.org/officeDocument/2006/relationships/image" Target="../media/image1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Relationship Id="rId4" Type="http://schemas.openxmlformats.org/officeDocument/2006/relationships/image" Target="../media/image12.png"/><Relationship Id="rId5" Type="http://schemas.openxmlformats.org/officeDocument/2006/relationships/image" Target="../media/image14.png"/><Relationship Id="rId6" Type="http://schemas.openxmlformats.org/officeDocument/2006/relationships/image" Target="../media/image2.png"/><Relationship Id="rId7" Type="http://schemas.openxmlformats.org/officeDocument/2006/relationships/image" Target="../media/image19.jpg"/><Relationship Id="rId8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1"/>
          <p:cNvSpPr/>
          <p:nvPr/>
        </p:nvSpPr>
        <p:spPr>
          <a:xfrm>
            <a:off x="0" y="0"/>
            <a:ext cx="12191695" cy="95098"/>
          </a:xfrm>
          <a:prstGeom prst="rect">
            <a:avLst/>
          </a:prstGeom>
          <a:solidFill>
            <a:srgbClr val="003B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https://page.gensparksite.com/slides_images/a784d47b4b1c5e1d80ba2b6094373769.png" id="18" name="Google Shape;18;p1"/>
          <p:cNvPicPr preferRelativeResize="0"/>
          <p:nvPr/>
        </p:nvPicPr>
        <p:blipFill rotWithShape="1">
          <a:blip r:embed="rId3">
            <a:alphaModFix/>
          </a:blip>
          <a:srcRect b="24" l="0" r="0" t="25"/>
          <a:stretch/>
        </p:blipFill>
        <p:spPr>
          <a:xfrm>
            <a:off x="571500" y="342900"/>
            <a:ext cx="2391156" cy="666598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1"/>
          <p:cNvSpPr/>
          <p:nvPr/>
        </p:nvSpPr>
        <p:spPr>
          <a:xfrm>
            <a:off x="5381244" y="4319626"/>
            <a:ext cx="1429207" cy="38405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1"/>
          <p:cNvSpPr txBox="1"/>
          <p:nvPr/>
        </p:nvSpPr>
        <p:spPr>
          <a:xfrm>
            <a:off x="2488082" y="1532534"/>
            <a:ext cx="7563002" cy="5532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3B71"/>
              </a:buClr>
              <a:buSzPts val="3600"/>
              <a:buFont typeface="Montserrat"/>
              <a:buNone/>
            </a:pPr>
            <a:r>
              <a:rPr b="1" i="0" lang="en-US" sz="3600" u="none" cap="none" strike="noStrike">
                <a:solidFill>
                  <a:srgbClr val="003B71"/>
                </a:solidFill>
                <a:latin typeface="Montserrat"/>
                <a:ea typeface="Montserrat"/>
                <a:cs typeface="Montserrat"/>
                <a:sym typeface="Montserrat"/>
              </a:rPr>
              <a:t>TÍTULO DE LA PRESENTACIÓN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 txBox="1"/>
          <p:nvPr/>
        </p:nvSpPr>
        <p:spPr>
          <a:xfrm>
            <a:off x="3618281" y="2500884"/>
            <a:ext cx="5148986" cy="3054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900"/>
              <a:buFont typeface="Montserrat"/>
              <a:buNone/>
            </a:pPr>
            <a:r>
              <a:rPr b="0" i="0" lang="en-US" sz="1900" u="none" cap="none" strike="noStrike">
                <a:solidFill>
                  <a:srgbClr val="555555"/>
                </a:solidFill>
                <a:latin typeface="Montserrat"/>
                <a:ea typeface="Montserrat"/>
                <a:cs typeface="Montserrat"/>
                <a:sym typeface="Montserrat"/>
              </a:rPr>
              <a:t>Nombre del Autor 1, Nombre del Autor 2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"/>
          <p:cNvSpPr txBox="1"/>
          <p:nvPr/>
        </p:nvSpPr>
        <p:spPr>
          <a:xfrm>
            <a:off x="5044745" y="3109874"/>
            <a:ext cx="224851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500"/>
              <a:buFont typeface="Montserrat"/>
              <a:buNone/>
            </a:pPr>
            <a:r>
              <a:rPr b="0" i="1" lang="en-US" sz="1500" u="none" cap="none" strike="noStrike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Afiliación Institucional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"/>
          <p:cNvSpPr txBox="1"/>
          <p:nvPr/>
        </p:nvSpPr>
        <p:spPr>
          <a:xfrm>
            <a:off x="4198010" y="3396082"/>
            <a:ext cx="3943807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500"/>
              <a:buFont typeface="Montserrat"/>
              <a:buNone/>
            </a:pPr>
            <a:r>
              <a:rPr b="0" i="1" lang="en-US" sz="1500" u="none" cap="none" strike="noStrike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Departamento / Grupo de Investigación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"/>
          <p:cNvSpPr txBox="1"/>
          <p:nvPr/>
        </p:nvSpPr>
        <p:spPr>
          <a:xfrm>
            <a:off x="5231282" y="3681374"/>
            <a:ext cx="1877263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500"/>
              <a:buFont typeface="Montserrat"/>
              <a:buNone/>
            </a:pPr>
            <a:r>
              <a:rPr b="0" i="1" lang="en-US" sz="1500" u="none" cap="none" strike="noStrike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Email de contacto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"/>
          <p:cNvSpPr/>
          <p:nvPr/>
        </p:nvSpPr>
        <p:spPr>
          <a:xfrm>
            <a:off x="0" y="6038698"/>
            <a:ext cx="12191695" cy="819302"/>
          </a:xfrm>
          <a:prstGeom prst="rect">
            <a:avLst/>
          </a:prstGeom>
          <a:solidFill>
            <a:srgbClr val="003B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1"/>
          <p:cNvSpPr txBox="1"/>
          <p:nvPr/>
        </p:nvSpPr>
        <p:spPr>
          <a:xfrm>
            <a:off x="2488997" y="6200546"/>
            <a:ext cx="862279" cy="21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D4AF37"/>
              </a:buClr>
              <a:buSzPts val="1300"/>
              <a:buFont typeface="Montserrat"/>
              <a:buNone/>
            </a:pPr>
            <a:r>
              <a:rPr b="0" i="0" lang="en-US" sz="1300" u="none" cap="none" strike="noStrike">
                <a:solidFill>
                  <a:srgbClr val="D4AF37"/>
                </a:solidFill>
                <a:latin typeface="Montserrat"/>
                <a:ea typeface="Montserrat"/>
                <a:cs typeface="Montserrat"/>
                <a:sym typeface="Montserrat"/>
              </a:rPr>
              <a:t>JCC2025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"/>
          <p:cNvSpPr txBox="1"/>
          <p:nvPr/>
        </p:nvSpPr>
        <p:spPr>
          <a:xfrm>
            <a:off x="3215945" y="6200546"/>
            <a:ext cx="6624828" cy="21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Montserrat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| Jornadas Chilenas de Computación | 28-30 Octubre 2025 | Valparaíso, Chile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"/>
          <p:cNvSpPr txBox="1"/>
          <p:nvPr/>
        </p:nvSpPr>
        <p:spPr>
          <a:xfrm>
            <a:off x="5266030" y="6505956"/>
            <a:ext cx="1781251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https://jcc2025.pucv.cl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" name="Google Shape;29;p1" title="pucv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877200" y="266545"/>
            <a:ext cx="1966320" cy="819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Google Shape;30;p1" title="sccc logo (2)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966675" y="307725"/>
            <a:ext cx="4800600" cy="952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2"/>
          <p:cNvSpPr/>
          <p:nvPr/>
        </p:nvSpPr>
        <p:spPr>
          <a:xfrm>
            <a:off x="0" y="0"/>
            <a:ext cx="12191695" cy="761695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https://page.gensparksite.com/slides_images/a784d47b4b1c5e1d80ba2b6094373769.png" id="38" name="Google Shape;38;p2"/>
          <p:cNvPicPr preferRelativeResize="0"/>
          <p:nvPr/>
        </p:nvPicPr>
        <p:blipFill rotWithShape="1">
          <a:blip r:embed="rId3">
            <a:alphaModFix/>
          </a:blip>
          <a:srcRect b="187" l="0" r="0" t="188"/>
          <a:stretch/>
        </p:blipFill>
        <p:spPr>
          <a:xfrm>
            <a:off x="571500" y="142646"/>
            <a:ext cx="1714500" cy="476402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2"/>
          <p:cNvSpPr txBox="1"/>
          <p:nvPr/>
        </p:nvSpPr>
        <p:spPr>
          <a:xfrm>
            <a:off x="10958170" y="286207"/>
            <a:ext cx="781812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4AF37"/>
              </a:buClr>
              <a:buSzPts val="1200"/>
              <a:buFont typeface="Montserrat"/>
              <a:buNone/>
            </a:pPr>
            <a:r>
              <a:rPr b="1" i="0" lang="en-US" sz="1200" u="none" cap="none" strike="noStrike">
                <a:solidFill>
                  <a:srgbClr val="D4AF37"/>
                </a:solidFill>
                <a:latin typeface="Montserrat"/>
                <a:ea typeface="Montserrat"/>
                <a:cs typeface="Montserrat"/>
                <a:sym typeface="Montserrat"/>
              </a:rPr>
              <a:t>JCC2025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/>
          <p:nvPr/>
        </p:nvSpPr>
        <p:spPr>
          <a:xfrm>
            <a:off x="0" y="761695"/>
            <a:ext cx="1143000" cy="5333695"/>
          </a:xfrm>
          <a:prstGeom prst="rect">
            <a:avLst/>
          </a:prstGeom>
          <a:solidFill>
            <a:srgbClr val="003B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2"/>
          <p:cNvSpPr/>
          <p:nvPr/>
        </p:nvSpPr>
        <p:spPr>
          <a:xfrm>
            <a:off x="0" y="2476195"/>
            <a:ext cx="1143000" cy="952805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2"/>
          <p:cNvSpPr/>
          <p:nvPr/>
        </p:nvSpPr>
        <p:spPr>
          <a:xfrm>
            <a:off x="1714500" y="4876495"/>
            <a:ext cx="1904695" cy="38405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2"/>
          <p:cNvSpPr txBox="1"/>
          <p:nvPr/>
        </p:nvSpPr>
        <p:spPr>
          <a:xfrm>
            <a:off x="1714500" y="2038198"/>
            <a:ext cx="1248156" cy="83850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4AF37"/>
              </a:buClr>
              <a:buSzPts val="5400"/>
              <a:buFont typeface="Montserrat"/>
              <a:buNone/>
            </a:pPr>
            <a:r>
              <a:rPr b="1" i="0" lang="en-US" sz="5400" u="none" cap="none" strike="noStrike">
                <a:solidFill>
                  <a:srgbClr val="D4AF37"/>
                </a:solidFill>
                <a:latin typeface="Montserrat"/>
                <a:ea typeface="Montserrat"/>
                <a:cs typeface="Montserrat"/>
                <a:sym typeface="Montserrat"/>
              </a:rPr>
              <a:t>01</a:t>
            </a:r>
            <a:endParaRPr b="0" i="0" sz="5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"/>
          <p:cNvSpPr txBox="1"/>
          <p:nvPr/>
        </p:nvSpPr>
        <p:spPr>
          <a:xfrm>
            <a:off x="1714500" y="3057754"/>
            <a:ext cx="7411212" cy="69585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3B71"/>
              </a:buClr>
              <a:buSzPts val="4500"/>
              <a:buFont typeface="Montserrat"/>
              <a:buNone/>
            </a:pPr>
            <a:r>
              <a:rPr b="1" i="0" lang="en-US" sz="4500" u="none" cap="none" strike="noStrike">
                <a:solidFill>
                  <a:srgbClr val="003B71"/>
                </a:solidFill>
                <a:latin typeface="Montserrat"/>
                <a:ea typeface="Montserrat"/>
                <a:cs typeface="Montserrat"/>
                <a:sym typeface="Montserrat"/>
              </a:rPr>
              <a:t>TÍTULO DE LA SECCIÓN</a:t>
            </a:r>
            <a:endParaRPr b="0" i="0" sz="4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2"/>
          <p:cNvSpPr txBox="1"/>
          <p:nvPr/>
        </p:nvSpPr>
        <p:spPr>
          <a:xfrm>
            <a:off x="1714500" y="3981298"/>
            <a:ext cx="4686300" cy="37216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2400"/>
              <a:buFont typeface="Montserrat"/>
              <a:buNone/>
            </a:pPr>
            <a:r>
              <a:rPr b="0" i="0" lang="en-US" sz="2400" u="none" cap="none" strike="noStrike">
                <a:solidFill>
                  <a:srgbClr val="555555"/>
                </a:solidFill>
                <a:latin typeface="Montserrat"/>
                <a:ea typeface="Montserrat"/>
                <a:cs typeface="Montserrat"/>
                <a:sym typeface="Montserrat"/>
              </a:rPr>
              <a:t>Subtítulo o descripción breve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2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03B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2"/>
          <p:cNvSpPr txBox="1"/>
          <p:nvPr/>
        </p:nvSpPr>
        <p:spPr>
          <a:xfrm>
            <a:off x="571500" y="6534302"/>
            <a:ext cx="3591763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JCC2025 | Jornadas Chilenas de Computación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2"/>
          <p:cNvSpPr txBox="1"/>
          <p:nvPr/>
        </p:nvSpPr>
        <p:spPr>
          <a:xfrm>
            <a:off x="11565331" y="6534302"/>
            <a:ext cx="171907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4AF37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D4AF37"/>
                </a:solidFill>
                <a:latin typeface="Montserrat"/>
                <a:ea typeface="Montserrat"/>
                <a:cs typeface="Montserrat"/>
                <a:sym typeface="Montserrat"/>
              </a:rPr>
              <a:t>1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3"/>
          <p:cNvSpPr/>
          <p:nvPr/>
        </p:nvSpPr>
        <p:spPr>
          <a:xfrm>
            <a:off x="0" y="0"/>
            <a:ext cx="12191695" cy="761695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https://page.gensparksite.com/slides_images/a784d47b4b1c5e1d80ba2b6094373769.png" id="56" name="Google Shape;56;p3"/>
          <p:cNvPicPr preferRelativeResize="0"/>
          <p:nvPr/>
        </p:nvPicPr>
        <p:blipFill rotWithShape="1">
          <a:blip r:embed="rId3">
            <a:alphaModFix/>
          </a:blip>
          <a:srcRect b="187" l="0" r="0" t="188"/>
          <a:stretch/>
        </p:blipFill>
        <p:spPr>
          <a:xfrm>
            <a:off x="571500" y="142646"/>
            <a:ext cx="1714500" cy="476402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3"/>
          <p:cNvSpPr txBox="1"/>
          <p:nvPr/>
        </p:nvSpPr>
        <p:spPr>
          <a:xfrm>
            <a:off x="10958170" y="286207"/>
            <a:ext cx="781812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4AF37"/>
              </a:buClr>
              <a:buSzPts val="1200"/>
              <a:buFont typeface="Montserrat"/>
              <a:buNone/>
            </a:pPr>
            <a:r>
              <a:rPr b="1" i="0" lang="en-US" sz="1200" u="none" cap="none" strike="noStrike">
                <a:solidFill>
                  <a:srgbClr val="D4AF37"/>
                </a:solidFill>
                <a:latin typeface="Montserrat"/>
                <a:ea typeface="Montserrat"/>
                <a:cs typeface="Montserrat"/>
                <a:sym typeface="Montserrat"/>
              </a:rPr>
              <a:t>JCC2025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3"/>
          <p:cNvSpPr txBox="1"/>
          <p:nvPr/>
        </p:nvSpPr>
        <p:spPr>
          <a:xfrm>
            <a:off x="761695" y="1200607"/>
            <a:ext cx="4191610" cy="51480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3B71"/>
              </a:buClr>
              <a:buSzPts val="3300"/>
              <a:buFont typeface="Montserrat"/>
              <a:buNone/>
            </a:pPr>
            <a:r>
              <a:rPr b="1" i="0" lang="en-US" sz="3300" u="none" cap="none" strike="noStrike">
                <a:solidFill>
                  <a:srgbClr val="003B71"/>
                </a:solidFill>
                <a:latin typeface="Montserrat"/>
                <a:ea typeface="Montserrat"/>
                <a:cs typeface="Montserrat"/>
                <a:sym typeface="Montserrat"/>
              </a:rPr>
              <a:t>AGENDA / ÍNDICE</a:t>
            </a:r>
            <a:endParaRPr b="0" i="0" sz="3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761695" y="2152498"/>
            <a:ext cx="952805" cy="38405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3"/>
          <p:cNvSpPr/>
          <p:nvPr/>
        </p:nvSpPr>
        <p:spPr>
          <a:xfrm>
            <a:off x="761695" y="2476195"/>
            <a:ext cx="476402" cy="476402"/>
          </a:xfrm>
          <a:prstGeom prst="ellipse">
            <a:avLst/>
          </a:prstGeom>
          <a:solidFill>
            <a:srgbClr val="003B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61" name="Google Shape;61;p3"/>
          <p:cNvPicPr preferRelativeResize="0"/>
          <p:nvPr/>
        </p:nvPicPr>
        <p:blipFill rotWithShape="1">
          <a:blip r:embed="rId4">
            <a:alphaModFix/>
          </a:blip>
          <a:srcRect b="0" l="-989999" r="-989999" t="0"/>
          <a:stretch/>
        </p:blipFill>
        <p:spPr>
          <a:xfrm>
            <a:off x="905256" y="2710282"/>
            <a:ext cx="190195" cy="9144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3"/>
          <p:cNvSpPr/>
          <p:nvPr/>
        </p:nvSpPr>
        <p:spPr>
          <a:xfrm>
            <a:off x="761695" y="3504895"/>
            <a:ext cx="476402" cy="476402"/>
          </a:xfrm>
          <a:prstGeom prst="ellipse">
            <a:avLst/>
          </a:prstGeom>
          <a:solidFill>
            <a:srgbClr val="003B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3"/>
          <p:cNvSpPr/>
          <p:nvPr/>
        </p:nvSpPr>
        <p:spPr>
          <a:xfrm>
            <a:off x="761695" y="4533595"/>
            <a:ext cx="476402" cy="476402"/>
          </a:xfrm>
          <a:prstGeom prst="ellipse">
            <a:avLst/>
          </a:prstGeom>
          <a:solidFill>
            <a:srgbClr val="003B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3"/>
          <p:cNvSpPr/>
          <p:nvPr/>
        </p:nvSpPr>
        <p:spPr>
          <a:xfrm>
            <a:off x="6309360" y="2476195"/>
            <a:ext cx="476402" cy="476402"/>
          </a:xfrm>
          <a:prstGeom prst="ellipse">
            <a:avLst/>
          </a:prstGeom>
          <a:solidFill>
            <a:srgbClr val="003B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3"/>
          <p:cNvSpPr/>
          <p:nvPr/>
        </p:nvSpPr>
        <p:spPr>
          <a:xfrm>
            <a:off x="6309360" y="3504895"/>
            <a:ext cx="476402" cy="476402"/>
          </a:xfrm>
          <a:prstGeom prst="ellipse">
            <a:avLst/>
          </a:prstGeom>
          <a:solidFill>
            <a:srgbClr val="003B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3"/>
          <p:cNvSpPr/>
          <p:nvPr/>
        </p:nvSpPr>
        <p:spPr>
          <a:xfrm>
            <a:off x="6309360" y="4533595"/>
            <a:ext cx="476402" cy="476402"/>
          </a:xfrm>
          <a:prstGeom prst="ellipse">
            <a:avLst/>
          </a:prstGeom>
          <a:solidFill>
            <a:srgbClr val="003B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3"/>
          <p:cNvSpPr txBox="1"/>
          <p:nvPr/>
        </p:nvSpPr>
        <p:spPr>
          <a:xfrm>
            <a:off x="1429207" y="2600554"/>
            <a:ext cx="1686154" cy="27706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3B71"/>
              </a:buClr>
              <a:buSzPts val="1800"/>
              <a:buFont typeface="Montserrat"/>
              <a:buNone/>
            </a:pPr>
            <a:r>
              <a:rPr b="1" i="0" lang="en-US" sz="1800" u="none" cap="none" strike="noStrike">
                <a:solidFill>
                  <a:srgbClr val="003B71"/>
                </a:solidFill>
                <a:latin typeface="Montserrat"/>
                <a:ea typeface="Montserrat"/>
                <a:cs typeface="Montserrat"/>
                <a:sym typeface="Montserrat"/>
              </a:rPr>
              <a:t>Introducción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3"/>
          <p:cNvSpPr txBox="1"/>
          <p:nvPr/>
        </p:nvSpPr>
        <p:spPr>
          <a:xfrm>
            <a:off x="1429207" y="3629254"/>
            <a:ext cx="1657807" cy="27706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3B71"/>
              </a:buClr>
              <a:buSzPts val="1800"/>
              <a:buFont typeface="Montserrat"/>
              <a:buNone/>
            </a:pPr>
            <a:r>
              <a:rPr b="1" i="0" lang="en-US" sz="1800" u="none" cap="none" strike="noStrike">
                <a:solidFill>
                  <a:srgbClr val="003B71"/>
                </a:solidFill>
                <a:latin typeface="Montserrat"/>
                <a:ea typeface="Montserrat"/>
                <a:cs typeface="Montserrat"/>
                <a:sym typeface="Montserrat"/>
              </a:rPr>
              <a:t>Metodología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3"/>
          <p:cNvSpPr txBox="1"/>
          <p:nvPr/>
        </p:nvSpPr>
        <p:spPr>
          <a:xfrm>
            <a:off x="1429207" y="2980944"/>
            <a:ext cx="3225089" cy="21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Montserrat"/>
              <a:buNone/>
            </a:pPr>
            <a:r>
              <a:rPr b="0" i="0" lang="en-US" sz="1300" u="none" cap="none" strike="noStrike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Antecedentes y contexto del trabajo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70" name="Google Shape;70;p3"/>
          <p:cNvPicPr preferRelativeResize="0"/>
          <p:nvPr/>
        </p:nvPicPr>
        <p:blipFill rotWithShape="1">
          <a:blip r:embed="rId5">
            <a:alphaModFix/>
          </a:blip>
          <a:srcRect b="0" l="-1024283" r="-1024283" t="0"/>
          <a:stretch/>
        </p:blipFill>
        <p:spPr>
          <a:xfrm>
            <a:off x="914400" y="3738982"/>
            <a:ext cx="171907" cy="9144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3"/>
          <p:cNvSpPr txBox="1"/>
          <p:nvPr/>
        </p:nvSpPr>
        <p:spPr>
          <a:xfrm>
            <a:off x="1429207" y="4009644"/>
            <a:ext cx="3862426" cy="21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Montserrat"/>
              <a:buNone/>
            </a:pPr>
            <a:r>
              <a:rPr b="0" i="0" lang="en-US" sz="1300" u="none" cap="none" strike="noStrike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Métodos, técnicas y herramientas utilizadas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72" name="Google Shape;72;p3"/>
          <p:cNvPicPr preferRelativeResize="0"/>
          <p:nvPr/>
        </p:nvPicPr>
        <p:blipFill rotWithShape="1">
          <a:blip r:embed="rId6">
            <a:alphaModFix/>
          </a:blip>
          <a:srcRect b="0" l="-989999" r="-989999" t="0"/>
          <a:stretch/>
        </p:blipFill>
        <p:spPr>
          <a:xfrm>
            <a:off x="881482" y="4767682"/>
            <a:ext cx="237744" cy="9144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3"/>
          <p:cNvSpPr txBox="1"/>
          <p:nvPr/>
        </p:nvSpPr>
        <p:spPr>
          <a:xfrm>
            <a:off x="1429207" y="4657954"/>
            <a:ext cx="1381658" cy="27706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3B71"/>
              </a:buClr>
              <a:buSzPts val="1800"/>
              <a:buFont typeface="Montserrat"/>
              <a:buNone/>
            </a:pPr>
            <a:r>
              <a:rPr b="1" i="0" lang="en-US" sz="1800" u="none" cap="none" strike="noStrike">
                <a:solidFill>
                  <a:srgbClr val="003B71"/>
                </a:solidFill>
                <a:latin typeface="Montserrat"/>
                <a:ea typeface="Montserrat"/>
                <a:cs typeface="Montserrat"/>
                <a:sym typeface="Montserrat"/>
              </a:rPr>
              <a:t>Desarrollo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3"/>
          <p:cNvSpPr txBox="1"/>
          <p:nvPr/>
        </p:nvSpPr>
        <p:spPr>
          <a:xfrm>
            <a:off x="6975958" y="2600554"/>
            <a:ext cx="1476756" cy="27706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3B71"/>
              </a:buClr>
              <a:buSzPts val="1800"/>
              <a:buFont typeface="Montserrat"/>
              <a:buNone/>
            </a:pPr>
            <a:r>
              <a:rPr b="1" i="0" lang="en-US" sz="1800" u="none" cap="none" strike="noStrike">
                <a:solidFill>
                  <a:srgbClr val="003B71"/>
                </a:solidFill>
                <a:latin typeface="Montserrat"/>
                <a:ea typeface="Montserrat"/>
                <a:cs typeface="Montserrat"/>
                <a:sym typeface="Montserrat"/>
              </a:rPr>
              <a:t>Resultados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3"/>
          <p:cNvSpPr txBox="1"/>
          <p:nvPr/>
        </p:nvSpPr>
        <p:spPr>
          <a:xfrm>
            <a:off x="1429207" y="5038344"/>
            <a:ext cx="2557577" cy="21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Montserrat"/>
              <a:buNone/>
            </a:pPr>
            <a:r>
              <a:rPr b="0" i="0" lang="en-US" sz="1300" u="none" cap="none" strike="noStrike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Proceso de implementación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76" name="Google Shape;76;p3"/>
          <p:cNvPicPr preferRelativeResize="0"/>
          <p:nvPr/>
        </p:nvPicPr>
        <p:blipFill rotWithShape="1">
          <a:blip r:embed="rId7">
            <a:alphaModFix/>
          </a:blip>
          <a:srcRect b="0" l="-989999" r="-989999" t="0"/>
          <a:stretch/>
        </p:blipFill>
        <p:spPr>
          <a:xfrm>
            <a:off x="6452006" y="2710282"/>
            <a:ext cx="190195" cy="9144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3"/>
          <p:cNvSpPr txBox="1"/>
          <p:nvPr/>
        </p:nvSpPr>
        <p:spPr>
          <a:xfrm>
            <a:off x="6975958" y="3629254"/>
            <a:ext cx="1324051" cy="27706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3B71"/>
              </a:buClr>
              <a:buSzPts val="1800"/>
              <a:buFont typeface="Montserrat"/>
              <a:buNone/>
            </a:pPr>
            <a:r>
              <a:rPr b="1" i="0" lang="en-US" sz="1800" u="none" cap="none" strike="noStrike">
                <a:solidFill>
                  <a:srgbClr val="003B71"/>
                </a:solidFill>
                <a:latin typeface="Montserrat"/>
                <a:ea typeface="Montserrat"/>
                <a:cs typeface="Montserrat"/>
                <a:sym typeface="Montserrat"/>
              </a:rPr>
              <a:t>Discusión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3"/>
          <p:cNvSpPr txBox="1"/>
          <p:nvPr/>
        </p:nvSpPr>
        <p:spPr>
          <a:xfrm>
            <a:off x="6975958" y="2980944"/>
            <a:ext cx="2557577" cy="21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Montserrat"/>
              <a:buNone/>
            </a:pPr>
            <a:r>
              <a:rPr b="0" i="0" lang="en-US" sz="1300" u="none" cap="none" strike="noStrike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Hallazgos y análisis de datos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79" name="Google Shape;79;p3"/>
          <p:cNvPicPr preferRelativeResize="0"/>
          <p:nvPr/>
        </p:nvPicPr>
        <p:blipFill rotWithShape="1">
          <a:blip r:embed="rId8">
            <a:alphaModFix/>
          </a:blip>
          <a:srcRect b="0" l="-989999" r="-989999" t="0"/>
          <a:stretch/>
        </p:blipFill>
        <p:spPr>
          <a:xfrm>
            <a:off x="6452006" y="3738982"/>
            <a:ext cx="190195" cy="9144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3"/>
          <p:cNvSpPr txBox="1"/>
          <p:nvPr/>
        </p:nvSpPr>
        <p:spPr>
          <a:xfrm>
            <a:off x="6975958" y="4009644"/>
            <a:ext cx="2557577" cy="21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Montserrat"/>
              <a:buNone/>
            </a:pPr>
            <a:r>
              <a:rPr b="0" i="0" lang="en-US" sz="1300" u="none" cap="none" strike="noStrike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Interpretación de resultados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81" name="Google Shape;81;p3"/>
          <p:cNvPicPr preferRelativeResize="0"/>
          <p:nvPr/>
        </p:nvPicPr>
        <p:blipFill rotWithShape="1">
          <a:blip r:embed="rId9">
            <a:alphaModFix/>
          </a:blip>
          <a:srcRect b="0" l="-1024283" r="-1024283" t="0"/>
          <a:stretch/>
        </p:blipFill>
        <p:spPr>
          <a:xfrm>
            <a:off x="6462065" y="4767682"/>
            <a:ext cx="171907" cy="9144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3"/>
          <p:cNvSpPr txBox="1"/>
          <p:nvPr/>
        </p:nvSpPr>
        <p:spPr>
          <a:xfrm>
            <a:off x="6975958" y="4657954"/>
            <a:ext cx="1743761" cy="27706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3B71"/>
              </a:buClr>
              <a:buSzPts val="1800"/>
              <a:buFont typeface="Montserrat"/>
              <a:buNone/>
            </a:pPr>
            <a:r>
              <a:rPr b="1" i="0" lang="en-US" sz="1800" u="none" cap="none" strike="noStrike">
                <a:solidFill>
                  <a:srgbClr val="003B71"/>
                </a:solidFill>
                <a:latin typeface="Montserrat"/>
                <a:ea typeface="Montserrat"/>
                <a:cs typeface="Montserrat"/>
                <a:sym typeface="Montserrat"/>
              </a:rPr>
              <a:t>Conclusiones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3"/>
          <p:cNvSpPr txBox="1"/>
          <p:nvPr/>
        </p:nvSpPr>
        <p:spPr>
          <a:xfrm>
            <a:off x="6975958" y="5038344"/>
            <a:ext cx="2167128" cy="21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Font typeface="Montserrat"/>
              <a:buNone/>
            </a:pPr>
            <a:r>
              <a:rPr b="0" i="0" lang="en-US" sz="1300" u="none" cap="none" strike="noStrike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Aportes y trabajo futuro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3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03B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3"/>
          <p:cNvSpPr txBox="1"/>
          <p:nvPr/>
        </p:nvSpPr>
        <p:spPr>
          <a:xfrm>
            <a:off x="571500" y="6534302"/>
            <a:ext cx="3591763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JCC2025 | Jornadas Chilenas de Computación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3"/>
          <p:cNvSpPr txBox="1"/>
          <p:nvPr/>
        </p:nvSpPr>
        <p:spPr>
          <a:xfrm>
            <a:off x="11534242" y="6534302"/>
            <a:ext cx="210312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4AF37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D4AF37"/>
                </a:solidFill>
                <a:latin typeface="Montserrat"/>
                <a:ea typeface="Montserrat"/>
                <a:cs typeface="Montserrat"/>
                <a:sym typeface="Montserrat"/>
              </a:rPr>
              <a:t>2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"/>
          <p:cNvSpPr/>
          <p:nvPr/>
        </p:nvSpPr>
        <p:spPr>
          <a:xfrm>
            <a:off x="0" y="0"/>
            <a:ext cx="12191695" cy="75721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4"/>
          <p:cNvSpPr/>
          <p:nvPr/>
        </p:nvSpPr>
        <p:spPr>
          <a:xfrm>
            <a:off x="0" y="0"/>
            <a:ext cx="12191695" cy="761695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https://page.gensparksite.com/slides_images/a784d47b4b1c5e1d80ba2b6094373769.png" id="94" name="Google Shape;94;p4"/>
          <p:cNvPicPr preferRelativeResize="0"/>
          <p:nvPr/>
        </p:nvPicPr>
        <p:blipFill rotWithShape="1">
          <a:blip r:embed="rId3">
            <a:alphaModFix/>
          </a:blip>
          <a:srcRect b="187" l="0" r="0" t="188"/>
          <a:stretch/>
        </p:blipFill>
        <p:spPr>
          <a:xfrm>
            <a:off x="571500" y="142646"/>
            <a:ext cx="1714500" cy="476402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4"/>
          <p:cNvSpPr txBox="1"/>
          <p:nvPr/>
        </p:nvSpPr>
        <p:spPr>
          <a:xfrm>
            <a:off x="10958170" y="286207"/>
            <a:ext cx="781812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4AF37"/>
              </a:buClr>
              <a:buSzPts val="1200"/>
              <a:buFont typeface="Montserrat"/>
              <a:buNone/>
            </a:pPr>
            <a:r>
              <a:rPr b="1" i="0" lang="en-US" sz="1200" u="none" cap="none" strike="noStrike">
                <a:solidFill>
                  <a:srgbClr val="D4AF37"/>
                </a:solidFill>
                <a:latin typeface="Montserrat"/>
                <a:ea typeface="Montserrat"/>
                <a:cs typeface="Montserrat"/>
                <a:sym typeface="Montserrat"/>
              </a:rPr>
              <a:t>JCC2025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4"/>
          <p:cNvSpPr txBox="1"/>
          <p:nvPr/>
        </p:nvSpPr>
        <p:spPr>
          <a:xfrm>
            <a:off x="571500" y="1095451"/>
            <a:ext cx="4448556" cy="4197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3B71"/>
              </a:buClr>
              <a:buSzPts val="2700"/>
              <a:buFont typeface="Montserrat"/>
              <a:buNone/>
            </a:pPr>
            <a:r>
              <a:rPr b="1" i="0" lang="en-US" sz="2700" u="none" cap="none" strike="noStrike">
                <a:solidFill>
                  <a:srgbClr val="003B71"/>
                </a:solidFill>
                <a:latin typeface="Montserrat"/>
                <a:ea typeface="Montserrat"/>
                <a:cs typeface="Montserrat"/>
                <a:sym typeface="Montserrat"/>
              </a:rPr>
              <a:t>TÍTULO DE LA SECCIÓN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4"/>
          <p:cNvSpPr/>
          <p:nvPr/>
        </p:nvSpPr>
        <p:spPr>
          <a:xfrm>
            <a:off x="571500" y="1800454"/>
            <a:ext cx="952805" cy="38405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4"/>
          <p:cNvSpPr txBox="1"/>
          <p:nvPr/>
        </p:nvSpPr>
        <p:spPr>
          <a:xfrm>
            <a:off x="571500" y="2152498"/>
            <a:ext cx="2701138" cy="25786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3B71"/>
              </a:buClr>
              <a:buSzPts val="1600"/>
              <a:buFont typeface="Montserrat"/>
              <a:buNone/>
            </a:pPr>
            <a:r>
              <a:rPr b="1" i="0" lang="en-US" sz="1600" u="none" cap="none" strike="noStrike">
                <a:solidFill>
                  <a:srgbClr val="003B71"/>
                </a:solidFill>
                <a:latin typeface="Montserrat"/>
                <a:ea typeface="Montserrat"/>
                <a:cs typeface="Montserrat"/>
                <a:sym typeface="Montserrat"/>
              </a:rPr>
              <a:t>Subtítulo del contenido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4"/>
          <p:cNvSpPr txBox="1"/>
          <p:nvPr/>
        </p:nvSpPr>
        <p:spPr>
          <a:xfrm>
            <a:off x="571500" y="2553005"/>
            <a:ext cx="5177333" cy="72420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300"/>
              <a:buFont typeface="Montserrat"/>
              <a:buNone/>
            </a:pPr>
            <a:r>
              <a:rPr b="0" i="0" lang="en-US" sz="13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Texto descriptivo que explica el contenido principal de esta sección. Se pueden incluir párrafos detallados sobre la investigación, metodología o resultados.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4"/>
          <p:cNvSpPr txBox="1"/>
          <p:nvPr/>
        </p:nvSpPr>
        <p:spPr>
          <a:xfrm>
            <a:off x="571500" y="5171846"/>
            <a:ext cx="5358384" cy="72420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300"/>
              <a:buFont typeface="Montserrat"/>
              <a:buNone/>
            </a:pPr>
            <a:r>
              <a:rPr b="0" i="0" lang="en-US" sz="13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Información adicional que complementa los puntos anteriores y proporciona contexto para el contenido visual de la derecha.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4"/>
          <p:cNvSpPr txBox="1"/>
          <p:nvPr/>
        </p:nvSpPr>
        <p:spPr>
          <a:xfrm>
            <a:off x="857707" y="3504895"/>
            <a:ext cx="5043830" cy="21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300"/>
              <a:buFont typeface="Montserrat"/>
              <a:buNone/>
            </a:pPr>
            <a:r>
              <a:rPr b="0" i="0" lang="en-US" sz="13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Primer punto importante a destacar con datos relevantes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4"/>
          <p:cNvSpPr txBox="1"/>
          <p:nvPr/>
        </p:nvSpPr>
        <p:spPr>
          <a:xfrm>
            <a:off x="857707" y="3859682"/>
            <a:ext cx="4548226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300"/>
              <a:buFont typeface="Montserrat"/>
              <a:buNone/>
            </a:pPr>
            <a:r>
              <a:rPr b="0" i="0" lang="en-US" sz="13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Segundo punto con información complementaria y detalles adicionales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4"/>
          <p:cNvSpPr txBox="1"/>
          <p:nvPr/>
        </p:nvSpPr>
        <p:spPr>
          <a:xfrm>
            <a:off x="857707" y="4454042"/>
            <a:ext cx="4881982" cy="21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300"/>
              <a:buFont typeface="Montserrat"/>
              <a:buNone/>
            </a:pPr>
            <a:r>
              <a:rPr b="0" i="0" lang="en-US" sz="13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Tercer punto que muestra relación con el trabajo previo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4"/>
          <p:cNvSpPr txBox="1"/>
          <p:nvPr/>
        </p:nvSpPr>
        <p:spPr>
          <a:xfrm>
            <a:off x="857707" y="4807915"/>
            <a:ext cx="3605479" cy="21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300"/>
              <a:buFont typeface="Montserrat"/>
              <a:buNone/>
            </a:pPr>
            <a:r>
              <a:rPr b="0" i="0" lang="en-US" sz="13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Cuarto punto con conclusiones parciales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4"/>
          <p:cNvSpPr/>
          <p:nvPr/>
        </p:nvSpPr>
        <p:spPr>
          <a:xfrm>
            <a:off x="6238800" y="1609801"/>
            <a:ext cx="5333700" cy="2115000"/>
          </a:xfrm>
          <a:prstGeom prst="roundRect">
            <a:avLst>
              <a:gd fmla="val 974" name="adj"/>
            </a:avLst>
          </a:prstGeom>
          <a:noFill/>
          <a:ln cap="flat" cmpd="sng" w="12700">
            <a:solidFill>
              <a:srgbClr val="EEEEEE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5400000" dist="38100">
              <a:srgbClr val="000000">
                <a:alpha val="980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4"/>
          <p:cNvSpPr/>
          <p:nvPr/>
        </p:nvSpPr>
        <p:spPr>
          <a:xfrm>
            <a:off x="6247944" y="1619395"/>
            <a:ext cx="5315400" cy="2095800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07" name="Google Shape;107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48395" y="2876702"/>
            <a:ext cx="609905" cy="609905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4"/>
          <p:cNvSpPr/>
          <p:nvPr/>
        </p:nvSpPr>
        <p:spPr>
          <a:xfrm>
            <a:off x="6286500" y="3938779"/>
            <a:ext cx="5333700" cy="2857500"/>
          </a:xfrm>
          <a:prstGeom prst="roundRect">
            <a:avLst>
              <a:gd fmla="val 533" name="adj"/>
            </a:avLst>
          </a:prstGeom>
          <a:solidFill>
            <a:srgbClr val="F9F9F9"/>
          </a:solidFill>
          <a:ln cap="flat" cmpd="sng" w="12700">
            <a:solidFill>
              <a:srgbClr val="EEEEE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09" name="Google Shape;109;p4"/>
          <p:cNvPicPr preferRelativeResize="0"/>
          <p:nvPr/>
        </p:nvPicPr>
        <p:blipFill rotWithShape="1">
          <a:blip r:embed="rId5">
            <a:alphaModFix/>
          </a:blip>
          <a:srcRect b="0" l="-577178" r="-577178" t="0"/>
          <a:stretch/>
        </p:blipFill>
        <p:spPr>
          <a:xfrm>
            <a:off x="7043623" y="5544007"/>
            <a:ext cx="3819449" cy="304495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4"/>
          <p:cNvSpPr txBox="1"/>
          <p:nvPr/>
        </p:nvSpPr>
        <p:spPr>
          <a:xfrm>
            <a:off x="7043623" y="5962802"/>
            <a:ext cx="3934663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77777"/>
              </a:buClr>
              <a:buSzPts val="1200"/>
              <a:buFont typeface="Montserrat"/>
              <a:buNone/>
            </a:pPr>
            <a:r>
              <a:rPr b="0" i="1" lang="en-US" sz="1200" u="none" cap="none" strike="noStrike">
                <a:solidFill>
                  <a:srgbClr val="777777"/>
                </a:solidFill>
                <a:latin typeface="Montserrat"/>
                <a:ea typeface="Montserrat"/>
                <a:cs typeface="Montserrat"/>
                <a:sym typeface="Montserrat"/>
              </a:rPr>
              <a:t>Espacio para gráfico, tabla o visualización de datos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4"/>
          <p:cNvSpPr/>
          <p:nvPr/>
        </p:nvSpPr>
        <p:spPr>
          <a:xfrm>
            <a:off x="0" y="7114946"/>
            <a:ext cx="12191695" cy="457200"/>
          </a:xfrm>
          <a:prstGeom prst="rect">
            <a:avLst/>
          </a:prstGeom>
          <a:solidFill>
            <a:srgbClr val="003B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4"/>
          <p:cNvSpPr txBox="1"/>
          <p:nvPr/>
        </p:nvSpPr>
        <p:spPr>
          <a:xfrm>
            <a:off x="571500" y="7248449"/>
            <a:ext cx="3591763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JCC2025 | Jornadas Chilenas de Computación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4"/>
          <p:cNvSpPr txBox="1"/>
          <p:nvPr/>
        </p:nvSpPr>
        <p:spPr>
          <a:xfrm>
            <a:off x="11534242" y="7248449"/>
            <a:ext cx="210312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4AF37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D4AF37"/>
                </a:solidFill>
                <a:latin typeface="Montserrat"/>
                <a:ea typeface="Montserrat"/>
                <a:cs typeface="Montserrat"/>
                <a:sym typeface="Montserrat"/>
              </a:rPr>
              <a:t>3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/>
          <p:nvPr/>
        </p:nvSpPr>
        <p:spPr>
          <a:xfrm>
            <a:off x="0" y="0"/>
            <a:ext cx="12191695" cy="715335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5"/>
          <p:cNvSpPr/>
          <p:nvPr/>
        </p:nvSpPr>
        <p:spPr>
          <a:xfrm>
            <a:off x="0" y="0"/>
            <a:ext cx="12191695" cy="761695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https://page.gensparksite.com/slides_images/a784d47b4b1c5e1d80ba2b6094373769.png" id="121" name="Google Shape;121;p5"/>
          <p:cNvPicPr preferRelativeResize="0"/>
          <p:nvPr/>
        </p:nvPicPr>
        <p:blipFill rotWithShape="1">
          <a:blip r:embed="rId3">
            <a:alphaModFix/>
          </a:blip>
          <a:srcRect b="187" l="0" r="0" t="188"/>
          <a:stretch/>
        </p:blipFill>
        <p:spPr>
          <a:xfrm>
            <a:off x="571500" y="142646"/>
            <a:ext cx="1714500" cy="476402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5"/>
          <p:cNvSpPr txBox="1"/>
          <p:nvPr/>
        </p:nvSpPr>
        <p:spPr>
          <a:xfrm>
            <a:off x="10958170" y="286207"/>
            <a:ext cx="781812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4AF37"/>
              </a:buClr>
              <a:buSzPts val="1200"/>
              <a:buFont typeface="Montserrat"/>
              <a:buNone/>
            </a:pPr>
            <a:r>
              <a:rPr b="1" i="0" lang="en-US" sz="1200" u="none" cap="none" strike="noStrike">
                <a:solidFill>
                  <a:srgbClr val="D4AF37"/>
                </a:solidFill>
                <a:latin typeface="Montserrat"/>
                <a:ea typeface="Montserrat"/>
                <a:cs typeface="Montserrat"/>
                <a:sym typeface="Montserrat"/>
              </a:rPr>
              <a:t>JCC2025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5"/>
          <p:cNvSpPr txBox="1"/>
          <p:nvPr/>
        </p:nvSpPr>
        <p:spPr>
          <a:xfrm>
            <a:off x="571500" y="1095451"/>
            <a:ext cx="5125212" cy="4197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3B71"/>
              </a:buClr>
              <a:buSzPts val="2700"/>
              <a:buFont typeface="Montserrat"/>
              <a:buNone/>
            </a:pPr>
            <a:r>
              <a:rPr b="1" i="0" lang="en-US" sz="2700" u="none" cap="none" strike="noStrike">
                <a:solidFill>
                  <a:srgbClr val="003B71"/>
                </a:solidFill>
                <a:latin typeface="Montserrat"/>
                <a:ea typeface="Montserrat"/>
                <a:cs typeface="Montserrat"/>
                <a:sym typeface="Montserrat"/>
              </a:rPr>
              <a:t>DISCUSIÓN Y RESULTADOS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5"/>
          <p:cNvSpPr/>
          <p:nvPr/>
        </p:nvSpPr>
        <p:spPr>
          <a:xfrm>
            <a:off x="571500" y="1800454"/>
            <a:ext cx="952805" cy="38405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5"/>
          <p:cNvSpPr/>
          <p:nvPr/>
        </p:nvSpPr>
        <p:spPr>
          <a:xfrm>
            <a:off x="571500" y="2124151"/>
            <a:ext cx="3676802" cy="418795"/>
          </a:xfrm>
          <a:prstGeom prst="rect">
            <a:avLst/>
          </a:prstGeom>
          <a:solidFill>
            <a:srgbClr val="003B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5"/>
          <p:cNvSpPr/>
          <p:nvPr/>
        </p:nvSpPr>
        <p:spPr>
          <a:xfrm>
            <a:off x="4239158" y="2124151"/>
            <a:ext cx="1981505" cy="418795"/>
          </a:xfrm>
          <a:prstGeom prst="rect">
            <a:avLst/>
          </a:prstGeom>
          <a:solidFill>
            <a:srgbClr val="003B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5"/>
          <p:cNvSpPr/>
          <p:nvPr/>
        </p:nvSpPr>
        <p:spPr>
          <a:xfrm>
            <a:off x="6214262" y="2124151"/>
            <a:ext cx="1981505" cy="418795"/>
          </a:xfrm>
          <a:prstGeom prst="rect">
            <a:avLst/>
          </a:prstGeom>
          <a:solidFill>
            <a:srgbClr val="003B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5"/>
          <p:cNvSpPr/>
          <p:nvPr/>
        </p:nvSpPr>
        <p:spPr>
          <a:xfrm>
            <a:off x="8189366" y="2124151"/>
            <a:ext cx="3438144" cy="418795"/>
          </a:xfrm>
          <a:prstGeom prst="rect">
            <a:avLst/>
          </a:prstGeom>
          <a:solidFill>
            <a:srgbClr val="003B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5"/>
          <p:cNvSpPr txBox="1"/>
          <p:nvPr/>
        </p:nvSpPr>
        <p:spPr>
          <a:xfrm>
            <a:off x="666598" y="2238451"/>
            <a:ext cx="857707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Montserrat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Medición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5"/>
          <p:cNvSpPr txBox="1"/>
          <p:nvPr/>
        </p:nvSpPr>
        <p:spPr>
          <a:xfrm>
            <a:off x="4334256" y="2238451"/>
            <a:ext cx="886054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Montserrat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Método A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5"/>
          <p:cNvSpPr txBox="1"/>
          <p:nvPr/>
        </p:nvSpPr>
        <p:spPr>
          <a:xfrm>
            <a:off x="6309360" y="2238451"/>
            <a:ext cx="886054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Montserrat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Método B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5"/>
          <p:cNvSpPr txBox="1"/>
          <p:nvPr/>
        </p:nvSpPr>
        <p:spPr>
          <a:xfrm>
            <a:off x="8284464" y="2238451"/>
            <a:ext cx="1600200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Montserrat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Método Propuesto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5"/>
          <p:cNvSpPr/>
          <p:nvPr/>
        </p:nvSpPr>
        <p:spPr>
          <a:xfrm>
            <a:off x="571500" y="2928823"/>
            <a:ext cx="11048695" cy="390449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5"/>
          <p:cNvSpPr/>
          <p:nvPr/>
        </p:nvSpPr>
        <p:spPr>
          <a:xfrm>
            <a:off x="571500" y="3709721"/>
            <a:ext cx="11048695" cy="390449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5"/>
          <p:cNvSpPr/>
          <p:nvPr/>
        </p:nvSpPr>
        <p:spPr>
          <a:xfrm>
            <a:off x="571500" y="2924251"/>
            <a:ext cx="3676802" cy="9144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5"/>
          <p:cNvSpPr/>
          <p:nvPr/>
        </p:nvSpPr>
        <p:spPr>
          <a:xfrm>
            <a:off x="4239158" y="2924251"/>
            <a:ext cx="1981505" cy="9144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5"/>
          <p:cNvSpPr/>
          <p:nvPr/>
        </p:nvSpPr>
        <p:spPr>
          <a:xfrm>
            <a:off x="6214262" y="2924251"/>
            <a:ext cx="1981505" cy="9144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5"/>
          <p:cNvSpPr/>
          <p:nvPr/>
        </p:nvSpPr>
        <p:spPr>
          <a:xfrm>
            <a:off x="8189366" y="2924251"/>
            <a:ext cx="3438144" cy="9144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5"/>
          <p:cNvSpPr/>
          <p:nvPr/>
        </p:nvSpPr>
        <p:spPr>
          <a:xfrm>
            <a:off x="571500" y="3310128"/>
            <a:ext cx="3676802" cy="9144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5"/>
          <p:cNvSpPr/>
          <p:nvPr/>
        </p:nvSpPr>
        <p:spPr>
          <a:xfrm>
            <a:off x="4239158" y="3310128"/>
            <a:ext cx="1981505" cy="9144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5"/>
          <p:cNvSpPr/>
          <p:nvPr/>
        </p:nvSpPr>
        <p:spPr>
          <a:xfrm>
            <a:off x="6214262" y="3310128"/>
            <a:ext cx="1981505" cy="9144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5"/>
          <p:cNvSpPr/>
          <p:nvPr/>
        </p:nvSpPr>
        <p:spPr>
          <a:xfrm>
            <a:off x="8189366" y="3310128"/>
            <a:ext cx="3438144" cy="9144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5"/>
          <p:cNvSpPr/>
          <p:nvPr/>
        </p:nvSpPr>
        <p:spPr>
          <a:xfrm>
            <a:off x="571500" y="3700577"/>
            <a:ext cx="3676802" cy="9144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5"/>
          <p:cNvSpPr/>
          <p:nvPr/>
        </p:nvSpPr>
        <p:spPr>
          <a:xfrm>
            <a:off x="4239158" y="3700577"/>
            <a:ext cx="1981505" cy="9144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5"/>
          <p:cNvSpPr/>
          <p:nvPr/>
        </p:nvSpPr>
        <p:spPr>
          <a:xfrm>
            <a:off x="6214262" y="3700577"/>
            <a:ext cx="1981505" cy="9144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5"/>
          <p:cNvSpPr/>
          <p:nvPr/>
        </p:nvSpPr>
        <p:spPr>
          <a:xfrm>
            <a:off x="8189366" y="3700577"/>
            <a:ext cx="3438144" cy="9144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5"/>
          <p:cNvSpPr/>
          <p:nvPr/>
        </p:nvSpPr>
        <p:spPr>
          <a:xfrm>
            <a:off x="571500" y="4091026"/>
            <a:ext cx="3676802" cy="9144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5"/>
          <p:cNvSpPr/>
          <p:nvPr/>
        </p:nvSpPr>
        <p:spPr>
          <a:xfrm>
            <a:off x="4239158" y="4091026"/>
            <a:ext cx="1981505" cy="9144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5"/>
          <p:cNvSpPr/>
          <p:nvPr/>
        </p:nvSpPr>
        <p:spPr>
          <a:xfrm>
            <a:off x="6214262" y="4091026"/>
            <a:ext cx="1981505" cy="9144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5"/>
          <p:cNvSpPr/>
          <p:nvPr/>
        </p:nvSpPr>
        <p:spPr>
          <a:xfrm>
            <a:off x="8189366" y="4091026"/>
            <a:ext cx="3438144" cy="9144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5"/>
          <p:cNvSpPr txBox="1"/>
          <p:nvPr/>
        </p:nvSpPr>
        <p:spPr>
          <a:xfrm>
            <a:off x="666598" y="2638044"/>
            <a:ext cx="819302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Precisión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5"/>
          <p:cNvSpPr txBox="1"/>
          <p:nvPr/>
        </p:nvSpPr>
        <p:spPr>
          <a:xfrm>
            <a:off x="4334256" y="2638044"/>
            <a:ext cx="553212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82.5%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5"/>
          <p:cNvSpPr txBox="1"/>
          <p:nvPr/>
        </p:nvSpPr>
        <p:spPr>
          <a:xfrm>
            <a:off x="6309360" y="2638044"/>
            <a:ext cx="543154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85.3%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5"/>
          <p:cNvSpPr txBox="1"/>
          <p:nvPr/>
        </p:nvSpPr>
        <p:spPr>
          <a:xfrm>
            <a:off x="8284464" y="2638044"/>
            <a:ext cx="553212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89.7%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5"/>
          <p:cNvSpPr txBox="1"/>
          <p:nvPr/>
        </p:nvSpPr>
        <p:spPr>
          <a:xfrm>
            <a:off x="666598" y="3029407"/>
            <a:ext cx="581558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Recall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5"/>
          <p:cNvSpPr txBox="1"/>
          <p:nvPr/>
        </p:nvSpPr>
        <p:spPr>
          <a:xfrm>
            <a:off x="4334256" y="3029407"/>
            <a:ext cx="553212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76.2%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5"/>
          <p:cNvSpPr txBox="1"/>
          <p:nvPr/>
        </p:nvSpPr>
        <p:spPr>
          <a:xfrm>
            <a:off x="6309360" y="3029407"/>
            <a:ext cx="553212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79.4%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5"/>
          <p:cNvSpPr txBox="1"/>
          <p:nvPr/>
        </p:nvSpPr>
        <p:spPr>
          <a:xfrm>
            <a:off x="8284464" y="3029407"/>
            <a:ext cx="514807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82.1%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5"/>
          <p:cNvSpPr txBox="1"/>
          <p:nvPr/>
        </p:nvSpPr>
        <p:spPr>
          <a:xfrm>
            <a:off x="666598" y="3419856"/>
            <a:ext cx="752551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F1-Score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5"/>
          <p:cNvSpPr txBox="1"/>
          <p:nvPr/>
        </p:nvSpPr>
        <p:spPr>
          <a:xfrm>
            <a:off x="4334256" y="3419856"/>
            <a:ext cx="553212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79.2%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5"/>
          <p:cNvSpPr txBox="1"/>
          <p:nvPr/>
        </p:nvSpPr>
        <p:spPr>
          <a:xfrm>
            <a:off x="6309360" y="3419856"/>
            <a:ext cx="553212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82.2%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5"/>
          <p:cNvSpPr txBox="1"/>
          <p:nvPr/>
        </p:nvSpPr>
        <p:spPr>
          <a:xfrm>
            <a:off x="8284464" y="3419856"/>
            <a:ext cx="553212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85.7%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5"/>
          <p:cNvSpPr txBox="1"/>
          <p:nvPr/>
        </p:nvSpPr>
        <p:spPr>
          <a:xfrm>
            <a:off x="666598" y="3810305"/>
            <a:ext cx="1714500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Tiempo de ejecución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5"/>
          <p:cNvSpPr txBox="1"/>
          <p:nvPr/>
        </p:nvSpPr>
        <p:spPr>
          <a:xfrm>
            <a:off x="4334256" y="3810305"/>
            <a:ext cx="400507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2.3s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5"/>
          <p:cNvSpPr txBox="1"/>
          <p:nvPr/>
        </p:nvSpPr>
        <p:spPr>
          <a:xfrm>
            <a:off x="6309360" y="3810305"/>
            <a:ext cx="381305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1.8s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5"/>
          <p:cNvSpPr txBox="1"/>
          <p:nvPr/>
        </p:nvSpPr>
        <p:spPr>
          <a:xfrm>
            <a:off x="8284464" y="3810305"/>
            <a:ext cx="372161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1.5s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5"/>
          <p:cNvSpPr/>
          <p:nvPr/>
        </p:nvSpPr>
        <p:spPr>
          <a:xfrm>
            <a:off x="571500" y="4295851"/>
            <a:ext cx="11048695" cy="2286000"/>
          </a:xfrm>
          <a:prstGeom prst="roundRect">
            <a:avLst>
              <a:gd fmla="val 833" name="adj"/>
            </a:avLst>
          </a:prstGeom>
          <a:solidFill>
            <a:srgbClr val="F9F9F9"/>
          </a:solidFill>
          <a:ln cap="flat" cmpd="sng" w="12700">
            <a:solidFill>
              <a:srgbClr val="EEEEEE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bl" dir="5400000" dist="38100">
              <a:srgbClr val="000000">
                <a:alpha val="980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68" name="Google Shape;168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67705" y="5043830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5"/>
          <p:cNvSpPr txBox="1"/>
          <p:nvPr/>
        </p:nvSpPr>
        <p:spPr>
          <a:xfrm>
            <a:off x="4534510" y="5624474"/>
            <a:ext cx="3238805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77777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777777"/>
                </a:solidFill>
                <a:latin typeface="Montserrat"/>
                <a:ea typeface="Montserrat"/>
                <a:cs typeface="Montserrat"/>
                <a:sym typeface="Montserrat"/>
              </a:rPr>
              <a:t>Visualización de resultados comparativos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5"/>
          <p:cNvSpPr/>
          <p:nvPr/>
        </p:nvSpPr>
        <p:spPr>
          <a:xfrm>
            <a:off x="0" y="6696151"/>
            <a:ext cx="12191695" cy="457200"/>
          </a:xfrm>
          <a:prstGeom prst="rect">
            <a:avLst/>
          </a:prstGeom>
          <a:solidFill>
            <a:srgbClr val="003B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5"/>
          <p:cNvSpPr txBox="1"/>
          <p:nvPr/>
        </p:nvSpPr>
        <p:spPr>
          <a:xfrm>
            <a:off x="571500" y="6728475"/>
            <a:ext cx="3591900" cy="24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JCC2025 | Jornadas Chilenas de Computación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5"/>
          <p:cNvSpPr txBox="1"/>
          <p:nvPr/>
        </p:nvSpPr>
        <p:spPr>
          <a:xfrm>
            <a:off x="11519611" y="6829654"/>
            <a:ext cx="219456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4AF37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D4AF37"/>
                </a:solidFill>
                <a:latin typeface="Montserrat"/>
                <a:ea typeface="Montserrat"/>
                <a:cs typeface="Montserrat"/>
                <a:sym typeface="Montserrat"/>
              </a:rPr>
              <a:t>4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6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6"/>
          <p:cNvSpPr/>
          <p:nvPr/>
        </p:nvSpPr>
        <p:spPr>
          <a:xfrm>
            <a:off x="0" y="0"/>
            <a:ext cx="12191695" cy="761695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https://page.gensparksite.com/slides_images/a784d47b4b1c5e1d80ba2b6094373769.png" id="180" name="Google Shape;180;p6"/>
          <p:cNvPicPr preferRelativeResize="0"/>
          <p:nvPr/>
        </p:nvPicPr>
        <p:blipFill rotWithShape="1">
          <a:blip r:embed="rId3">
            <a:alphaModFix/>
          </a:blip>
          <a:srcRect b="187" l="0" r="0" t="188"/>
          <a:stretch/>
        </p:blipFill>
        <p:spPr>
          <a:xfrm>
            <a:off x="571500" y="142646"/>
            <a:ext cx="1714500" cy="476402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6"/>
          <p:cNvSpPr txBox="1"/>
          <p:nvPr/>
        </p:nvSpPr>
        <p:spPr>
          <a:xfrm>
            <a:off x="10958170" y="286207"/>
            <a:ext cx="781812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4AF37"/>
              </a:buClr>
              <a:buSzPts val="1200"/>
              <a:buFont typeface="Montserrat"/>
              <a:buNone/>
            </a:pPr>
            <a:r>
              <a:rPr b="1" i="0" lang="en-US" sz="1200" u="none" cap="none" strike="noStrike">
                <a:solidFill>
                  <a:srgbClr val="D4AF37"/>
                </a:solidFill>
                <a:latin typeface="Montserrat"/>
                <a:ea typeface="Montserrat"/>
                <a:cs typeface="Montserrat"/>
                <a:sym typeface="Montserrat"/>
              </a:rPr>
              <a:t>JCC2025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6"/>
          <p:cNvSpPr txBox="1"/>
          <p:nvPr/>
        </p:nvSpPr>
        <p:spPr>
          <a:xfrm>
            <a:off x="4420210" y="1095451"/>
            <a:ext cx="3653028" cy="49560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3B71"/>
              </a:buClr>
              <a:buSzPts val="3100"/>
              <a:buFont typeface="Montserrat"/>
              <a:buNone/>
            </a:pPr>
            <a:r>
              <a:rPr b="1" i="0" lang="en-US" sz="3100" u="none" cap="none" strike="noStrike">
                <a:solidFill>
                  <a:srgbClr val="003B71"/>
                </a:solidFill>
                <a:latin typeface="Montserrat"/>
                <a:ea typeface="Montserrat"/>
                <a:cs typeface="Montserrat"/>
                <a:sym typeface="Montserrat"/>
              </a:rPr>
              <a:t>CONCLUSIONES</a:t>
            </a:r>
            <a:endParaRPr b="0" i="0" sz="3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6"/>
          <p:cNvSpPr/>
          <p:nvPr/>
        </p:nvSpPr>
        <p:spPr>
          <a:xfrm>
            <a:off x="5524805" y="1837944"/>
            <a:ext cx="1143000" cy="38405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6"/>
          <p:cNvSpPr/>
          <p:nvPr/>
        </p:nvSpPr>
        <p:spPr>
          <a:xfrm>
            <a:off x="761695" y="2257654"/>
            <a:ext cx="10668305" cy="2029054"/>
          </a:xfrm>
          <a:prstGeom prst="roundRect">
            <a:avLst>
              <a:gd fmla="val 2116" name="adj"/>
            </a:avLst>
          </a:prstGeom>
          <a:solidFill>
            <a:srgbClr val="F8F8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6"/>
          <p:cNvSpPr txBox="1"/>
          <p:nvPr/>
        </p:nvSpPr>
        <p:spPr>
          <a:xfrm>
            <a:off x="1000354" y="2523744"/>
            <a:ext cx="2467051" cy="27706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3B71"/>
              </a:buClr>
              <a:buSzPts val="1800"/>
              <a:buFont typeface="Montserrat"/>
              <a:buNone/>
            </a:pPr>
            <a:r>
              <a:rPr b="1" i="0" lang="en-US" sz="1800" u="none" cap="none" strike="noStrike">
                <a:solidFill>
                  <a:srgbClr val="003B71"/>
                </a:solidFill>
                <a:latin typeface="Montserrat"/>
                <a:ea typeface="Montserrat"/>
                <a:cs typeface="Montserrat"/>
                <a:sym typeface="Montserrat"/>
              </a:rPr>
              <a:t>Principales Aportes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6"/>
          <p:cNvSpPr txBox="1"/>
          <p:nvPr/>
        </p:nvSpPr>
        <p:spPr>
          <a:xfrm>
            <a:off x="1285646" y="2991002"/>
            <a:ext cx="5462626" cy="21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300"/>
              <a:buFont typeface="Montserrat"/>
              <a:buNone/>
            </a:pPr>
            <a:r>
              <a:rPr b="0" i="0" lang="en-US" sz="13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Primera conclusión importante de la investigación presentada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6"/>
          <p:cNvSpPr txBox="1"/>
          <p:nvPr/>
        </p:nvSpPr>
        <p:spPr>
          <a:xfrm>
            <a:off x="1285646" y="3344875"/>
            <a:ext cx="5434279" cy="21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300"/>
              <a:buFont typeface="Montserrat"/>
              <a:buNone/>
            </a:pPr>
            <a:r>
              <a:rPr b="0" i="0" lang="en-US" sz="13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Segunda conclusión y posibles impactos en el área de estudio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6"/>
          <p:cNvSpPr txBox="1"/>
          <p:nvPr/>
        </p:nvSpPr>
        <p:spPr>
          <a:xfrm>
            <a:off x="1285646" y="3699662"/>
            <a:ext cx="5215738" cy="21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300"/>
              <a:buFont typeface="Montserrat"/>
              <a:buNone/>
            </a:pPr>
            <a:r>
              <a:rPr b="0" i="0" lang="en-US" sz="13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Tercera conclusión relevante y direcciones de trabajo futuro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6"/>
          <p:cNvSpPr txBox="1"/>
          <p:nvPr/>
        </p:nvSpPr>
        <p:spPr>
          <a:xfrm>
            <a:off x="4921301" y="4606747"/>
            <a:ext cx="2553005" cy="324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3B71"/>
              </a:buClr>
              <a:buSzPts val="2100"/>
              <a:buFont typeface="Montserrat"/>
              <a:buNone/>
            </a:pPr>
            <a:r>
              <a:rPr b="1" i="0" lang="en-US" sz="2100" u="none" cap="none" strike="noStrike">
                <a:solidFill>
                  <a:srgbClr val="003B71"/>
                </a:solidFill>
                <a:latin typeface="Montserrat"/>
                <a:ea typeface="Montserrat"/>
                <a:cs typeface="Montserrat"/>
                <a:sym typeface="Montserrat"/>
              </a:rPr>
              <a:t>Agradecimientos</a:t>
            </a:r>
            <a:endParaRPr b="0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6"/>
          <p:cNvSpPr txBox="1"/>
          <p:nvPr/>
        </p:nvSpPr>
        <p:spPr>
          <a:xfrm>
            <a:off x="3326587" y="5139842"/>
            <a:ext cx="5672938" cy="21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300"/>
              <a:buFont typeface="Montserrat"/>
              <a:buNone/>
            </a:pPr>
            <a:r>
              <a:rPr b="0" i="0" lang="en-US" sz="13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A las instituciones y personas que han contribuido a este trabajo.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6"/>
          <p:cNvSpPr txBox="1"/>
          <p:nvPr/>
        </p:nvSpPr>
        <p:spPr>
          <a:xfrm>
            <a:off x="3743554" y="5406847"/>
            <a:ext cx="4834433" cy="21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300"/>
              <a:buFont typeface="Montserrat"/>
              <a:buNone/>
            </a:pPr>
            <a:r>
              <a:rPr b="0" i="0" lang="en-US" sz="1300" u="none" cap="none" strike="noStrik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rPr>
              <a:t>Proyecto financiado por [nombre de institución/fondo].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6"/>
          <p:cNvSpPr/>
          <p:nvPr/>
        </p:nvSpPr>
        <p:spPr>
          <a:xfrm>
            <a:off x="1985162" y="5930798"/>
            <a:ext cx="342900" cy="342900"/>
          </a:xfrm>
          <a:prstGeom prst="ellipse">
            <a:avLst/>
          </a:prstGeom>
          <a:solidFill>
            <a:srgbClr val="003B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93" name="Google Shape;193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70202" y="6015838"/>
            <a:ext cx="171907" cy="171907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6"/>
          <p:cNvSpPr/>
          <p:nvPr/>
        </p:nvSpPr>
        <p:spPr>
          <a:xfrm>
            <a:off x="4313225" y="5930798"/>
            <a:ext cx="342900" cy="342900"/>
          </a:xfrm>
          <a:prstGeom prst="ellipse">
            <a:avLst/>
          </a:prstGeom>
          <a:solidFill>
            <a:srgbClr val="003B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6"/>
          <p:cNvSpPr txBox="1"/>
          <p:nvPr/>
        </p:nvSpPr>
        <p:spPr>
          <a:xfrm>
            <a:off x="2423160" y="5992063"/>
            <a:ext cx="1643177" cy="21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300"/>
              <a:buFont typeface="Montserrat"/>
              <a:buNone/>
            </a:pPr>
            <a:r>
              <a:rPr b="0" i="0" lang="en-US" sz="1300" u="none" cap="none" strike="noStrike">
                <a:solidFill>
                  <a:srgbClr val="555555"/>
                </a:solidFill>
                <a:latin typeface="Montserrat"/>
                <a:ea typeface="Montserrat"/>
                <a:cs typeface="Montserrat"/>
                <a:sym typeface="Montserrat"/>
              </a:rPr>
              <a:t>autor@ejemplo.cl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96" name="Google Shape;196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398264" y="6015838"/>
            <a:ext cx="171907" cy="171907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6"/>
          <p:cNvSpPr/>
          <p:nvPr/>
        </p:nvSpPr>
        <p:spPr>
          <a:xfrm>
            <a:off x="7682789" y="5930798"/>
            <a:ext cx="342900" cy="342900"/>
          </a:xfrm>
          <a:prstGeom prst="ellipse">
            <a:avLst/>
          </a:prstGeom>
          <a:solidFill>
            <a:srgbClr val="003B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6"/>
          <p:cNvSpPr txBox="1"/>
          <p:nvPr/>
        </p:nvSpPr>
        <p:spPr>
          <a:xfrm>
            <a:off x="4751222" y="5992063"/>
            <a:ext cx="2681935" cy="21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300"/>
              <a:buFont typeface="Montserrat"/>
              <a:buNone/>
            </a:pPr>
            <a:r>
              <a:rPr b="0" i="0" lang="en-US" sz="1300" u="none" cap="none" strike="noStrike">
                <a:solidFill>
                  <a:srgbClr val="555555"/>
                </a:solidFill>
                <a:latin typeface="Montserrat"/>
                <a:ea typeface="Montserrat"/>
                <a:cs typeface="Montserrat"/>
                <a:sym typeface="Montserrat"/>
              </a:rPr>
              <a:t>www.ejemplo.cl/investigacion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199" name="Google Shape;199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768742" y="6015838"/>
            <a:ext cx="171907" cy="171907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6"/>
          <p:cNvSpPr txBox="1"/>
          <p:nvPr/>
        </p:nvSpPr>
        <p:spPr>
          <a:xfrm>
            <a:off x="8120786" y="5992063"/>
            <a:ext cx="2214677" cy="2103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300"/>
              <a:buFont typeface="Montserrat"/>
              <a:buNone/>
            </a:pPr>
            <a:r>
              <a:rPr b="0" i="0" lang="en-US" sz="1300" u="none" cap="none" strike="noStrike">
                <a:solidFill>
                  <a:srgbClr val="555555"/>
                </a:solidFill>
                <a:latin typeface="Montserrat"/>
                <a:ea typeface="Montserrat"/>
                <a:cs typeface="Montserrat"/>
                <a:sym typeface="Montserrat"/>
              </a:rPr>
              <a:t>Universidad / Institución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6"/>
          <p:cNvSpPr/>
          <p:nvPr/>
        </p:nvSpPr>
        <p:spPr>
          <a:xfrm>
            <a:off x="0" y="5905195"/>
            <a:ext cx="12191695" cy="952805"/>
          </a:xfrm>
          <a:prstGeom prst="rect">
            <a:avLst/>
          </a:prstGeom>
          <a:solidFill>
            <a:srgbClr val="003B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https://page.gensparksite.com/slides_images/a784d47b4b1c5e1d80ba2b6094373769.png" id="202" name="Google Shape;202;p6"/>
          <p:cNvPicPr preferRelativeResize="0"/>
          <p:nvPr/>
        </p:nvPicPr>
        <p:blipFill rotWithShape="1">
          <a:blip r:embed="rId3">
            <a:alphaModFix/>
          </a:blip>
          <a:srcRect b="204" l="0" r="0" t="204"/>
          <a:stretch/>
        </p:blipFill>
        <p:spPr>
          <a:xfrm>
            <a:off x="4023360" y="6096305"/>
            <a:ext cx="20574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6"/>
          <p:cNvSpPr txBox="1"/>
          <p:nvPr/>
        </p:nvSpPr>
        <p:spPr>
          <a:xfrm>
            <a:off x="11527841" y="6458407"/>
            <a:ext cx="210312" cy="18105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4AF37"/>
              </a:buClr>
              <a:buSzPts val="1200"/>
              <a:buFont typeface="Montserrat"/>
              <a:buNone/>
            </a:pPr>
            <a:r>
              <a:rPr b="0" i="0" lang="en-US" sz="1200" u="none" cap="none" strike="noStrike">
                <a:solidFill>
                  <a:srgbClr val="D4AF37"/>
                </a:solidFill>
                <a:latin typeface="Montserrat"/>
                <a:ea typeface="Montserrat"/>
                <a:cs typeface="Montserrat"/>
                <a:sym typeface="Montserrat"/>
              </a:rPr>
              <a:t>6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4" name="Google Shape;204;p6" title="pucv.jpe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386350" y="6133800"/>
            <a:ext cx="1189446" cy="495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Google Shape;205;p6" title="sccc logo (2).pn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317600" y="6138350"/>
            <a:ext cx="2681925" cy="5321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2025-10-16T21:11:58Z</dcterms:created>
  <dc:creator>Visual Extract to PPTX Converter</dc:creator>
</cp:coreProperties>
</file>